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1" r:id="rId2"/>
  </p:sldMasterIdLst>
  <p:notesMasterIdLst>
    <p:notesMasterId r:id="rId13"/>
  </p:notesMasterIdLst>
  <p:sldIdLst>
    <p:sldId id="27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483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10/23/2026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64DC64-EAC8-4FC0-A7BE-04FB791F4C72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6739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https://www.gov.uk/government/publications/cyber-security-and-resilience-network-and-information-systems-bill-factsheets/summary-of-the-bill
- https://www.gov.uk/government/publications/cyber-security-and-resilience-network-and-information-systems-bill-factsheets/enforcement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https://www.gov.uk/government/publications/cyber-security-and-resilience-network-and-information-systems-bill-factsheets/summary-of-the-bill
- https://www.gov.uk/government/publications/cyber-security-and-resilience-network-and-information-systems-bill-factsheets/data-centres
- https://www.gov.uk/government/publications/cyber-security-and-resilience-network-and-information-systems-bill-factsheets/relevant-managed-service-providers
- https://www.gov.uk/government/publications/cyber-security-and-resilience-network-and-information-systems-bill-factsheets/large-load-controllers
- https://www.gov.uk/government/publications/cyber-security-and-resilience-network-and-information-systems-bill-factsheets/designating-critical-suppliers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https://www.gov.uk/government/publications/cyber-security-and-resilience-network-and-information-systems-bill-factsheets/designating-critical-suppliers
- https://www.gov.uk/government/news/government-backs-jaguar-land-rover-with-15-billion-loan-guarantee
- https://ico.org.uk/about-the-ico/media-centre/news-and-blogs/2025/03/software-provider-fined-3m-following-2022-ransomware-attack/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https://www.gov.uk/government/publications/cyber-security-and-resilience-network-and-information-systems-bill-factsheets/incident-reporting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https://ico.org.uk/for-organisations/the-guide-to-nis/nis-and-the-uk-gdpr/
- https://www.gov.uk/government/publications/cyber-security-and-resilience-network-and-information-systems-bill-factsheets/incident-reporting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https://www.ncsc.gov.uk/blog-post/prompt-injection-is-not-sql-injection
- https://www.ncsc.gov.uk/collection/guidelines-secure-ai-system-development
- https://blogs.microsoft.com/blog/2026/10/19/securing-the-agentic-insider/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https://www.microsoft.com/en-us/security/blog/2026/07/16/least-privilege-for-ai-agents-identity-access-and-tool-binding/
- https://learn.microsoft.com/en-us/security/zero-trust/sfi/least-privilege-for-ai-agents
- https://blogs.microsoft.com/blog/2026/10/19/securing-the-agentic-insider/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https://27221500.fs1.hubspotusercontent-eu1.net/hubfs/27221500/UK%20JT%20work/UK%20Jurisdiction%20Taskforce_Legal%20Statement_FINAL.pdf
- https://www.lawsociety.org.uk/contact-or-visit-us/press-office/press-releases/ai-harms-clarified-and-policy-gaps-identified-in-landmark-legal-statement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https://www.gov.uk/government/publications/cyber-security-and-resilience-network-and-information-systems-bill-factsheets
- https://www.microsoft.com/en-us/security/blog/2026/07/16/least-privilege-for-ai-agents-identity-access-and-tool-binding/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D4572A"/>
          </a:solidFill>
          <a:ln w="12700">
            <a:solidFill>
              <a:srgbClr val="D4572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594360" y="6473952"/>
            <a:ext cx="10991088" cy="0"/>
          </a:xfrm>
          <a:prstGeom prst="line">
            <a:avLst/>
          </a:prstGeom>
          <a:noFill/>
          <a:ln w="12700">
            <a:solidFill>
              <a:srgbClr val="D9DEE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658368" y="6519672"/>
            <a:ext cx="5029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80" dirty="0">
                <a:solidFill>
                  <a:srgbClr val="667085"/>
                </a:solidFill>
              </a:rPr>
              <a:t>CYBER SECURITY AND RESILIENCE BILL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732520" y="6519672"/>
            <a:ext cx="2743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67085"/>
                </a:solidFill>
              </a:rPr>
              <a:t>Nick Gibbons | Legal Director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40312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6708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id front cover - with solid shaded backgrou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860AE7FE-5799-4258-A3DD-0FDDE50DD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69135" y="6477001"/>
            <a:ext cx="539751" cy="364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25" tIns="38963" rIns="77925" bIns="38963" anchor="ctr"/>
          <a:lstStyle>
            <a:lvl1pPr>
              <a:defRPr sz="1500">
                <a:solidFill>
                  <a:schemeClr val="tx1"/>
                </a:solidFill>
                <a:latin typeface="Caecilia LT Std Light" panose="02060503040505020204" pitchFamily="18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ecilia LT Std Light" panose="02060503040505020204" pitchFamily="18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ecilia LT Std Light" panose="02060503040505020204" pitchFamily="18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ecilia LT Std Light" panose="02060503040505020204" pitchFamily="18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ecilia LT Std Light" panose="02060503040505020204" pitchFamily="18" charset="0"/>
              </a:defRPr>
            </a:lvl5pPr>
            <a:lvl6pPr marL="2514600" indent="-228600" defTabSz="777875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ecilia LT Std Light" panose="02060503040505020204" pitchFamily="18" charset="0"/>
              </a:defRPr>
            </a:lvl6pPr>
            <a:lvl7pPr marL="2971800" indent="-228600" defTabSz="777875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ecilia LT Std Light" panose="02060503040505020204" pitchFamily="18" charset="0"/>
              </a:defRPr>
            </a:lvl7pPr>
            <a:lvl8pPr marL="3429000" indent="-228600" defTabSz="777875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ecilia LT Std Light" panose="02060503040505020204" pitchFamily="18" charset="0"/>
              </a:defRPr>
            </a:lvl8pPr>
            <a:lvl9pPr marL="3886200" indent="-228600" defTabSz="777875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ecilia LT Std Light" panose="02060503040505020204" pitchFamily="18" charset="0"/>
              </a:defRPr>
            </a:lvl9pPr>
          </a:lstStyle>
          <a:p>
            <a:pPr algn="r" eaLnBrk="1" hangingPunct="1"/>
            <a:fld id="{CD598F4D-1AF1-4288-9F7F-B5E7F3B2B581}" type="slidenum">
              <a:rPr lang="en-GB" altLang="en-US" sz="700">
                <a:solidFill>
                  <a:schemeClr val="bg1"/>
                </a:solidFill>
                <a:latin typeface="Caecilia LT Std Roman" panose="02060503050505020204" pitchFamily="18" charset="0"/>
                <a:ea typeface="Caecilia LT Std Roman" panose="02060503050505020204" pitchFamily="18" charset="0"/>
                <a:cs typeface="Caecilia LT Std Roman" panose="02060503050505020204" pitchFamily="18" charset="0"/>
              </a:rPr>
              <a:pPr algn="r" eaLnBrk="1" hangingPunct="1"/>
              <a:t>‹#›</a:t>
            </a:fld>
            <a:endParaRPr lang="en-GB" altLang="en-US" sz="700">
              <a:solidFill>
                <a:schemeClr val="bg1"/>
              </a:solidFill>
              <a:latin typeface="Caecilia LT Std Roman" panose="02060503050505020204" pitchFamily="18" charset="0"/>
              <a:ea typeface="Caecilia LT Std Roman" panose="02060503050505020204" pitchFamily="18" charset="0"/>
              <a:cs typeface="Caecilia LT Std Roman" panose="0206050305050502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132946-FE5B-4C30-845E-7A185177AB79}"/>
              </a:ext>
            </a:extLst>
          </p:cNvPr>
          <p:cNvSpPr/>
          <p:nvPr/>
        </p:nvSpPr>
        <p:spPr>
          <a:xfrm>
            <a:off x="1037169" y="1037169"/>
            <a:ext cx="11154833" cy="5820833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7925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800"/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1496649" y="2996952"/>
            <a:ext cx="8733047" cy="1718256"/>
          </a:xfrm>
          <a:ln>
            <a:noFill/>
          </a:ln>
        </p:spPr>
        <p:txBody>
          <a:bodyPr lIns="0" tIns="0" rIns="0" bIns="0">
            <a:noAutofit/>
          </a:bodyPr>
          <a:lstStyle>
            <a:lvl1pPr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1" name="Text Placeholder 25"/>
          <p:cNvSpPr>
            <a:spLocks noGrp="1"/>
          </p:cNvSpPr>
          <p:nvPr>
            <p:ph type="body" sz="quarter" idx="15"/>
          </p:nvPr>
        </p:nvSpPr>
        <p:spPr>
          <a:xfrm>
            <a:off x="1487488" y="5003243"/>
            <a:ext cx="8742205" cy="262927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defRPr sz="1600" b="0">
                <a:solidFill>
                  <a:schemeClr val="bg1"/>
                </a:solidFill>
                <a:latin typeface="Caecilia LT Std Roman" pitchFamily="50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26"/>
          <p:cNvSpPr>
            <a:spLocks noGrp="1"/>
          </p:cNvSpPr>
          <p:nvPr>
            <p:ph type="body" sz="quarter" idx="16"/>
          </p:nvPr>
        </p:nvSpPr>
        <p:spPr>
          <a:xfrm>
            <a:off x="1488420" y="5470818"/>
            <a:ext cx="8742205" cy="195507"/>
          </a:xfrm>
        </p:spPr>
        <p:txBody>
          <a:bodyPr>
            <a:noAutofit/>
          </a:bodyPr>
          <a:lstStyle>
            <a:lvl1pPr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2268CF99-E2A4-4CD0-AF7E-D116D914247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167" y="1545168"/>
            <a:ext cx="2669117" cy="49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5418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40312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6708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1A7C541-2541-4BAE-B618-E67AD90CB8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42386" y="3543302"/>
            <a:ext cx="8733367" cy="2950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444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06792" tIns="306792" rIns="76698" bIns="920376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presentation title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36E1B576-93A5-4366-81E8-912744B10D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0169" y="5602818"/>
            <a:ext cx="8159751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51774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hf hdr="0" ftr="0" dt="0"/>
  <p:txStyles>
    <p:titleStyle>
      <a:lvl1pPr algn="l" defTabSz="777875" rtl="0" eaLnBrk="1" fontAlgn="base" hangingPunct="1">
        <a:lnSpc>
          <a:spcPts val="3838"/>
        </a:lnSpc>
        <a:spcBef>
          <a:spcPct val="0"/>
        </a:spcBef>
        <a:spcAft>
          <a:spcPts val="338"/>
        </a:spcAft>
        <a:defRPr sz="3800" kern="1200">
          <a:solidFill>
            <a:schemeClr val="bg1"/>
          </a:solidFill>
          <a:latin typeface="+mj-lt"/>
          <a:ea typeface="Caecilia LT Std Light"/>
          <a:cs typeface="Caecilia LT Std Light"/>
        </a:defRPr>
      </a:lvl1pPr>
      <a:lvl2pPr algn="l" defTabSz="777875" rtl="0" eaLnBrk="1" fontAlgn="base" hangingPunct="1">
        <a:lnSpc>
          <a:spcPts val="3838"/>
        </a:lnSpc>
        <a:spcBef>
          <a:spcPct val="0"/>
        </a:spcBef>
        <a:spcAft>
          <a:spcPts val="338"/>
        </a:spcAft>
        <a:defRPr sz="3800">
          <a:solidFill>
            <a:schemeClr val="bg1"/>
          </a:solidFill>
          <a:latin typeface="Caecilia LT Std Light" panose="02060503040505020204" pitchFamily="18" charset="0"/>
          <a:ea typeface="Caecilia LT Std Light" panose="02060503040505020204" pitchFamily="18" charset="0"/>
          <a:cs typeface="Caecilia LT Std Light" panose="02060503040505020204" pitchFamily="18" charset="0"/>
        </a:defRPr>
      </a:lvl2pPr>
      <a:lvl3pPr algn="l" defTabSz="777875" rtl="0" eaLnBrk="1" fontAlgn="base" hangingPunct="1">
        <a:lnSpc>
          <a:spcPts val="3838"/>
        </a:lnSpc>
        <a:spcBef>
          <a:spcPct val="0"/>
        </a:spcBef>
        <a:spcAft>
          <a:spcPts val="338"/>
        </a:spcAft>
        <a:defRPr sz="3800">
          <a:solidFill>
            <a:schemeClr val="bg1"/>
          </a:solidFill>
          <a:latin typeface="Caecilia LT Std Light" panose="02060503040505020204" pitchFamily="18" charset="0"/>
          <a:ea typeface="Caecilia LT Std Light" panose="02060503040505020204" pitchFamily="18" charset="0"/>
          <a:cs typeface="Caecilia LT Std Light" panose="02060503040505020204" pitchFamily="18" charset="0"/>
        </a:defRPr>
      </a:lvl3pPr>
      <a:lvl4pPr algn="l" defTabSz="777875" rtl="0" eaLnBrk="1" fontAlgn="base" hangingPunct="1">
        <a:lnSpc>
          <a:spcPts val="3838"/>
        </a:lnSpc>
        <a:spcBef>
          <a:spcPct val="0"/>
        </a:spcBef>
        <a:spcAft>
          <a:spcPts val="338"/>
        </a:spcAft>
        <a:defRPr sz="3800">
          <a:solidFill>
            <a:schemeClr val="bg1"/>
          </a:solidFill>
          <a:latin typeface="Caecilia LT Std Light" panose="02060503040505020204" pitchFamily="18" charset="0"/>
          <a:ea typeface="Caecilia LT Std Light" panose="02060503040505020204" pitchFamily="18" charset="0"/>
          <a:cs typeface="Caecilia LT Std Light" panose="02060503040505020204" pitchFamily="18" charset="0"/>
        </a:defRPr>
      </a:lvl4pPr>
      <a:lvl5pPr algn="l" defTabSz="777875" rtl="0" eaLnBrk="1" fontAlgn="base" hangingPunct="1">
        <a:lnSpc>
          <a:spcPts val="3838"/>
        </a:lnSpc>
        <a:spcBef>
          <a:spcPct val="0"/>
        </a:spcBef>
        <a:spcAft>
          <a:spcPts val="338"/>
        </a:spcAft>
        <a:defRPr sz="3800">
          <a:solidFill>
            <a:schemeClr val="bg1"/>
          </a:solidFill>
          <a:latin typeface="Caecilia LT Std Light" panose="02060503040505020204" pitchFamily="18" charset="0"/>
          <a:ea typeface="Caecilia LT Std Light" panose="02060503040505020204" pitchFamily="18" charset="0"/>
          <a:cs typeface="Caecilia LT Std Light" panose="02060503040505020204" pitchFamily="18" charset="0"/>
        </a:defRPr>
      </a:lvl5pPr>
      <a:lvl6pPr marL="457200" algn="l" defTabSz="777875" rtl="0" eaLnBrk="1" fontAlgn="base" hangingPunct="1">
        <a:lnSpc>
          <a:spcPts val="3838"/>
        </a:lnSpc>
        <a:spcBef>
          <a:spcPct val="0"/>
        </a:spcBef>
        <a:spcAft>
          <a:spcPts val="338"/>
        </a:spcAft>
        <a:defRPr sz="3800">
          <a:solidFill>
            <a:schemeClr val="bg1"/>
          </a:solidFill>
          <a:latin typeface="Caecilia LT Std Light" panose="02060503040505020204" pitchFamily="18" charset="0"/>
          <a:ea typeface="Caecilia LT Std Light" panose="02060503040505020204" pitchFamily="18" charset="0"/>
          <a:cs typeface="Caecilia LT Std Light" panose="02060503040505020204" pitchFamily="18" charset="0"/>
        </a:defRPr>
      </a:lvl6pPr>
      <a:lvl7pPr marL="914400" algn="l" defTabSz="777875" rtl="0" eaLnBrk="1" fontAlgn="base" hangingPunct="1">
        <a:lnSpc>
          <a:spcPts val="3838"/>
        </a:lnSpc>
        <a:spcBef>
          <a:spcPct val="0"/>
        </a:spcBef>
        <a:spcAft>
          <a:spcPts val="338"/>
        </a:spcAft>
        <a:defRPr sz="3800">
          <a:solidFill>
            <a:schemeClr val="bg1"/>
          </a:solidFill>
          <a:latin typeface="Caecilia LT Std Light" panose="02060503040505020204" pitchFamily="18" charset="0"/>
          <a:ea typeface="Caecilia LT Std Light" panose="02060503040505020204" pitchFamily="18" charset="0"/>
          <a:cs typeface="Caecilia LT Std Light" panose="02060503040505020204" pitchFamily="18" charset="0"/>
        </a:defRPr>
      </a:lvl7pPr>
      <a:lvl8pPr marL="1371600" algn="l" defTabSz="777875" rtl="0" eaLnBrk="1" fontAlgn="base" hangingPunct="1">
        <a:lnSpc>
          <a:spcPts val="3838"/>
        </a:lnSpc>
        <a:spcBef>
          <a:spcPct val="0"/>
        </a:spcBef>
        <a:spcAft>
          <a:spcPts val="338"/>
        </a:spcAft>
        <a:defRPr sz="3800">
          <a:solidFill>
            <a:schemeClr val="bg1"/>
          </a:solidFill>
          <a:latin typeface="Caecilia LT Std Light" panose="02060503040505020204" pitchFamily="18" charset="0"/>
          <a:ea typeface="Caecilia LT Std Light" panose="02060503040505020204" pitchFamily="18" charset="0"/>
          <a:cs typeface="Caecilia LT Std Light" panose="02060503040505020204" pitchFamily="18" charset="0"/>
        </a:defRPr>
      </a:lvl8pPr>
      <a:lvl9pPr marL="1828800" algn="l" defTabSz="777875" rtl="0" eaLnBrk="1" fontAlgn="base" hangingPunct="1">
        <a:lnSpc>
          <a:spcPts val="3838"/>
        </a:lnSpc>
        <a:spcBef>
          <a:spcPct val="0"/>
        </a:spcBef>
        <a:spcAft>
          <a:spcPts val="338"/>
        </a:spcAft>
        <a:defRPr sz="3800">
          <a:solidFill>
            <a:schemeClr val="bg1"/>
          </a:solidFill>
          <a:latin typeface="Caecilia LT Std Light" panose="02060503040505020204" pitchFamily="18" charset="0"/>
          <a:ea typeface="Caecilia LT Std Light" panose="02060503040505020204" pitchFamily="18" charset="0"/>
          <a:cs typeface="Caecilia LT Std Light" panose="02060503040505020204" pitchFamily="18" charset="0"/>
        </a:defRPr>
      </a:lvl9pPr>
    </p:titleStyle>
    <p:bodyStyle>
      <a:lvl1pPr algn="l" defTabSz="777875" rtl="0" eaLnBrk="1" fontAlgn="base" hangingPunct="1">
        <a:lnSpc>
          <a:spcPts val="1275"/>
        </a:lnSpc>
        <a:spcBef>
          <a:spcPts val="688"/>
        </a:spcBef>
        <a:spcAft>
          <a:spcPts val="250"/>
        </a:spcAft>
        <a:buFont typeface="Arial" panose="020B0604020202020204" pitchFamily="34" charset="0"/>
        <a:defRPr sz="900" kern="1200">
          <a:solidFill>
            <a:schemeClr val="bg1"/>
          </a:solidFill>
          <a:latin typeface="Caecilia LT Std Light" pitchFamily="50" charset="0"/>
          <a:ea typeface="Caecilia LT Std Light" pitchFamily="50" charset="0"/>
          <a:cs typeface="Caecilia LT Std Light" pitchFamily="50" charset="0"/>
        </a:defRPr>
      </a:lvl1pPr>
      <a:lvl2pPr marL="6350" algn="l" defTabSz="777875" rtl="0" eaLnBrk="1" fontAlgn="base" hangingPunct="1">
        <a:lnSpc>
          <a:spcPts val="1025"/>
        </a:lnSpc>
        <a:spcBef>
          <a:spcPts val="250"/>
        </a:spcBef>
        <a:spcAft>
          <a:spcPts val="513"/>
        </a:spcAft>
        <a:buFont typeface=".AppleSystemUIFont"/>
        <a:defRPr sz="900" b="1" kern="1200">
          <a:solidFill>
            <a:srgbClr val="FF0000"/>
          </a:solidFill>
          <a:latin typeface="Caecilia LT Std Roman" pitchFamily="50" charset="0"/>
          <a:ea typeface="Caecilia LT Std Roman" pitchFamily="50" charset="0"/>
          <a:cs typeface="Caecilia LT Std Roman" pitchFamily="50" charset="0"/>
        </a:defRPr>
      </a:lvl2pPr>
      <a:lvl3pPr marL="6350" algn="l" defTabSz="777875" rtl="0" eaLnBrk="1" fontAlgn="base" hangingPunct="1">
        <a:lnSpc>
          <a:spcPts val="938"/>
        </a:lnSpc>
        <a:spcBef>
          <a:spcPct val="0"/>
        </a:spcBef>
        <a:spcAft>
          <a:spcPts val="250"/>
        </a:spcAft>
        <a:buFont typeface=".AppleSystemUIFont"/>
        <a:defRPr sz="900" kern="1200">
          <a:solidFill>
            <a:srgbClr val="FF0000"/>
          </a:solidFill>
          <a:latin typeface="+mn-lt"/>
          <a:ea typeface="Caecilia LT Std Light"/>
          <a:cs typeface="Caecilia LT Std Light"/>
        </a:defRPr>
      </a:lvl3pPr>
      <a:lvl4pPr marL="115888" indent="-109538" algn="l" defTabSz="777875" rtl="0" eaLnBrk="1" fontAlgn="base" hangingPunct="1">
        <a:lnSpc>
          <a:spcPts val="938"/>
        </a:lnSpc>
        <a:spcBef>
          <a:spcPct val="0"/>
        </a:spcBef>
        <a:spcAft>
          <a:spcPts val="250"/>
        </a:spcAft>
        <a:buClr>
          <a:schemeClr val="accent1"/>
        </a:buClr>
        <a:buSzPct val="100000"/>
        <a:buFont typeface="LucidaGrande"/>
        <a:buChar char="•"/>
        <a:defRPr sz="900" kern="1200">
          <a:solidFill>
            <a:srgbClr val="FF0000"/>
          </a:solidFill>
          <a:latin typeface="+mn-lt"/>
          <a:ea typeface="Caecilia LT Std Light"/>
          <a:cs typeface="Caecilia LT Std Light"/>
        </a:defRPr>
      </a:lvl4pPr>
      <a:lvl5pPr marL="228600" indent="-111125" algn="l" defTabSz="777875" rtl="0" eaLnBrk="1" fontAlgn="base" hangingPunct="1">
        <a:lnSpc>
          <a:spcPts val="938"/>
        </a:lnSpc>
        <a:spcBef>
          <a:spcPct val="0"/>
        </a:spcBef>
        <a:spcAft>
          <a:spcPts val="250"/>
        </a:spcAft>
        <a:buFont typeface=".AppleSystemUIFont"/>
        <a:buChar char="-"/>
        <a:defRPr sz="900" kern="1200">
          <a:solidFill>
            <a:srgbClr val="FF0000"/>
          </a:solidFill>
          <a:latin typeface="+mn-lt"/>
          <a:ea typeface="Caecilia LT Std Light"/>
          <a:cs typeface="Caecilia LT Std Light"/>
        </a:defRPr>
      </a:lvl5pPr>
      <a:lvl6pPr marL="2142942" indent="-194813" algn="l" defTabSz="779252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500" kern="1200">
          <a:solidFill>
            <a:srgbClr val="FF0000"/>
          </a:solidFill>
          <a:latin typeface="+mn-lt"/>
          <a:ea typeface="+mn-ea"/>
          <a:cs typeface="+mn-cs"/>
        </a:defRPr>
      </a:lvl6pPr>
      <a:lvl7pPr marL="2532568" indent="-194813" algn="l" defTabSz="779252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922194" indent="-194813" algn="l" defTabSz="779252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311820" indent="-194813" algn="l" defTabSz="779252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9626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9252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68878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58503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48129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37755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27381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17007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E8F04B6-06F5-CDA3-F14B-3D9112FD0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434" y="2787652"/>
            <a:ext cx="6549785" cy="2990848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GB" sz="3200" dirty="0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</a:br>
            <a:br>
              <a:rPr lang="en-GB" sz="3200" dirty="0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</a:br>
            <a:br>
              <a:rPr lang="en-GB" sz="3200" dirty="0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</a:br>
            <a:br>
              <a:rPr lang="en-GB" sz="3200" dirty="0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</a:br>
            <a:br>
              <a:rPr lang="en-GB" sz="3200" dirty="0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</a:br>
            <a:br>
              <a:rPr lang="en-GB" sz="3200" dirty="0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</a:br>
            <a:br>
              <a:rPr lang="en-GB" sz="3200" dirty="0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</a:br>
            <a:br>
              <a:rPr lang="en-GB" sz="3200" dirty="0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</a:br>
            <a:br>
              <a:rPr lang="en-GB" sz="2400" dirty="0">
                <a:latin typeface="Aptos" panose="020B0004020202020204" pitchFamily="34" charset="0"/>
                <a:ea typeface="Calibri" panose="020F0502020204030204" pitchFamily="34" charset="0"/>
                <a:cs typeface="Segoe UI" panose="020B0502040204020203" pitchFamily="34" charset="0"/>
              </a:rPr>
            </a:br>
            <a:br>
              <a:rPr lang="en-GB" sz="2400" dirty="0">
                <a:latin typeface="Aptos" panose="020B0004020202020204" pitchFamily="34" charset="0"/>
                <a:ea typeface="Calibri" panose="020F0502020204030204" pitchFamily="34" charset="0"/>
                <a:cs typeface="Segoe UI" panose="020B0502040204020203" pitchFamily="34" charset="0"/>
              </a:rPr>
            </a:br>
            <a:br>
              <a:rPr lang="en-GB" sz="4400" dirty="0">
                <a:latin typeface="Aptos" panose="020B0004020202020204" pitchFamily="34" charset="0"/>
                <a:ea typeface="Calibri" panose="020F0502020204030204" pitchFamily="34" charset="0"/>
                <a:cs typeface="Segoe UI" panose="020B0502040204020203" pitchFamily="34" charset="0"/>
              </a:rPr>
            </a:b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The End of ‘Best Efforts’ Cyber - </a:t>
            </a:r>
            <a:r>
              <a:rPr lang="en-GB" sz="4000" b="1" dirty="0">
                <a:effectLst/>
                <a:latin typeface="Constantia" panose="02030602050306030303" pitchFamily="18" charset="0"/>
                <a:ea typeface="Aptos" panose="020B0004020202020204" pitchFamily="34" charset="0"/>
                <a:cs typeface="Aptos" panose="020B0004020202020204" pitchFamily="34" charset="0"/>
              </a:rPr>
              <a:t>Cyber Security and Resilience Bill </a:t>
            </a:r>
            <a:b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9E0E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Regulation • AI security • rogue agents • liability • insurance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</a:br>
            <a:br>
              <a:rPr lang="en-GB" sz="3600" dirty="0"/>
            </a:br>
            <a:br>
              <a:rPr lang="en-GB" sz="1800" dirty="0">
                <a:latin typeface="+mn-lt"/>
              </a:rPr>
            </a:br>
            <a:r>
              <a:rPr lang="en-GB" sz="1100" dirty="0">
                <a:latin typeface="+mn-lt"/>
              </a:rPr>
              <a:t>Nick Gibbons, Legal Director</a:t>
            </a:r>
          </a:p>
        </p:txBody>
      </p:sp>
    </p:spTree>
    <p:extLst>
      <p:ext uri="{BB962C8B-B14F-4D97-AF65-F5344CB8AC3E}">
        <p14:creationId xmlns:p14="http://schemas.microsoft.com/office/powerpoint/2010/main" val="3814286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10698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D4572A"/>
                </a:solidFill>
              </a:rPr>
              <a:t>THE REGULATORY SHIFT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786384"/>
            <a:ext cx="10698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3233A"/>
                </a:solidFill>
              </a:rPr>
              <a:t>From assurance to evidence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" y="1536192"/>
            <a:ext cx="10378440" cy="3840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228600" indent="-228600">
              <a:buSzPct val="100000"/>
              <a:buChar char="•"/>
            </a:pPr>
            <a:r>
              <a:rPr lang="en-US" sz="1900" dirty="0">
                <a:solidFill>
                  <a:srgbClr val="253044"/>
                </a:solidFill>
              </a:rPr>
              <a:t>The NIS Regulations 2018 already impose risk-based security and resilience duties on specified essential and digital services.</a:t>
            </a:r>
            <a:endParaRPr lang="en-US" sz="1900" dirty="0"/>
          </a:p>
          <a:p>
            <a:pPr marL="228600" indent="-228600">
              <a:buSzPct val="100000"/>
              <a:buChar char="•"/>
            </a:pPr>
            <a:r>
              <a:rPr lang="en-US" sz="1900" dirty="0">
                <a:solidFill>
                  <a:srgbClr val="253044"/>
                </a:solidFill>
              </a:rPr>
              <a:t>The </a:t>
            </a:r>
            <a:r>
              <a:rPr lang="en-GB" dirty="0"/>
              <a:t>Cyber Security and Resilience Bill </a:t>
            </a:r>
            <a:r>
              <a:rPr lang="en-US" sz="1900" dirty="0">
                <a:solidFill>
                  <a:srgbClr val="253044"/>
                </a:solidFill>
              </a:rPr>
              <a:t> widens the perimeter, strengthens reporting and enforcement, and allows the regime to evolve with changing threats.</a:t>
            </a:r>
            <a:endParaRPr lang="en-US" sz="1900" dirty="0"/>
          </a:p>
          <a:p>
            <a:pPr marL="228600" indent="-228600">
              <a:buSzPct val="100000"/>
              <a:buChar char="•"/>
            </a:pPr>
            <a:r>
              <a:rPr lang="en-US" sz="1900" dirty="0">
                <a:solidFill>
                  <a:srgbClr val="253044"/>
                </a:solidFill>
              </a:rPr>
              <a:t>‘Appropriate and proportionate’ is not absolute liability, but organisations must be able to evidence the risks identified, controls selected and response taken.</a:t>
            </a:r>
            <a:endParaRPr lang="en-US" sz="1900" dirty="0"/>
          </a:p>
          <a:p>
            <a:pPr marL="228600" indent="-228600">
              <a:buSzPct val="100000"/>
              <a:buChar char="•"/>
            </a:pPr>
            <a:r>
              <a:rPr lang="en-US" sz="1900" dirty="0">
                <a:solidFill>
                  <a:srgbClr val="253044"/>
                </a:solidFill>
              </a:rPr>
              <a:t>The emerging expectation is continuous governance, not a one-off policy or certification exercise.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804672" y="5833872"/>
            <a:ext cx="10561320" cy="502920"/>
          </a:xfrm>
          <a:prstGeom prst="rect">
            <a:avLst/>
          </a:prstGeom>
          <a:solidFill>
            <a:srgbClr val="FFF3ED"/>
          </a:solidFill>
          <a:ln w="12700">
            <a:solidFill>
              <a:srgbClr val="F0B89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950976" y="5943600"/>
            <a:ext cx="10241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D4572A"/>
                </a:solidFill>
              </a:rPr>
              <a:t>Resilience must be demonstrable, reportable and defensible.</a:t>
            </a:r>
            <a:endParaRPr lang="en-US" sz="15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40312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6708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10698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D4572A"/>
                </a:solidFill>
              </a:rPr>
              <a:t>SCOPE AND DEPENDENCIES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786384"/>
            <a:ext cx="10698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3233A"/>
                </a:solidFill>
              </a:rPr>
              <a:t>Who is regulated, and who is affected?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" y="1481328"/>
            <a:ext cx="10378440" cy="4160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228600" indent="-228600">
              <a:buSzPct val="100000"/>
              <a:buChar char="•"/>
            </a:pPr>
            <a:r>
              <a:rPr lang="en-US" sz="1820" dirty="0">
                <a:solidFill>
                  <a:srgbClr val="253044"/>
                </a:solidFill>
              </a:rPr>
              <a:t>Existing operators of essential services: energy, transport, health, drinking water and digital infrastructure.</a:t>
            </a:r>
            <a:endParaRPr lang="en-US" sz="1820" dirty="0"/>
          </a:p>
          <a:p>
            <a:pPr marL="228600" indent="-228600">
              <a:buSzPct val="100000"/>
              <a:buChar char="•"/>
            </a:pPr>
            <a:r>
              <a:rPr lang="en-US" sz="1820" dirty="0">
                <a:solidFill>
                  <a:srgbClr val="253044"/>
                </a:solidFill>
              </a:rPr>
              <a:t>Existing relevant digital service providers: cloud computing, online marketplaces and online search engines.</a:t>
            </a:r>
            <a:endParaRPr lang="en-US" sz="1820" dirty="0"/>
          </a:p>
          <a:p>
            <a:pPr marL="228600" indent="-228600">
              <a:buSzPct val="100000"/>
              <a:buChar char="•"/>
            </a:pPr>
            <a:r>
              <a:rPr lang="en-US" sz="1820" dirty="0">
                <a:solidFill>
                  <a:srgbClr val="253044"/>
                </a:solidFill>
              </a:rPr>
              <a:t>New or expanded categories: qualifying data centres, medium and large relevant managed service providers, large load controllers and designated critical suppliers.</a:t>
            </a:r>
            <a:endParaRPr lang="en-US" sz="1820" dirty="0"/>
          </a:p>
          <a:p>
            <a:pPr marL="228600" indent="-228600">
              <a:buSzPct val="100000"/>
              <a:buChar char="•"/>
            </a:pPr>
            <a:r>
              <a:rPr lang="en-US" sz="1820" dirty="0">
                <a:solidFill>
                  <a:srgbClr val="253044"/>
                </a:solidFill>
              </a:rPr>
              <a:t>Ordinary businesses are not automatically regulated, but they may be customers, suppliers or dependencies within the regulated chain.</a:t>
            </a:r>
            <a:endParaRPr lang="en-US" sz="1820" dirty="0"/>
          </a:p>
          <a:p>
            <a:pPr marL="228600" indent="-228600">
              <a:buSzPct val="100000"/>
              <a:buChar char="•"/>
            </a:pPr>
            <a:r>
              <a:rPr lang="en-US" sz="1820" dirty="0">
                <a:solidFill>
                  <a:srgbClr val="253044"/>
                </a:solidFill>
              </a:rPr>
              <a:t>Regulation applies selectively; operational and financial consequences can travel throughout the wider ecosystem.</a:t>
            </a:r>
            <a:endParaRPr lang="en-US" sz="1820" dirty="0"/>
          </a:p>
        </p:txBody>
      </p:sp>
      <p:sp>
        <p:nvSpPr>
          <p:cNvPr id="5" name="Shape 3"/>
          <p:cNvSpPr/>
          <p:nvPr/>
        </p:nvSpPr>
        <p:spPr>
          <a:xfrm>
            <a:off x="804672" y="5833872"/>
            <a:ext cx="10561320" cy="502920"/>
          </a:xfrm>
          <a:prstGeom prst="rect">
            <a:avLst/>
          </a:prstGeom>
          <a:solidFill>
            <a:srgbClr val="FFF3ED"/>
          </a:solidFill>
          <a:ln w="12700">
            <a:solidFill>
              <a:srgbClr val="F0B89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950976" y="5943600"/>
            <a:ext cx="10241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D4572A"/>
                </a:solidFill>
              </a:rPr>
              <a:t>The regulated entity, the vulnerable supplier and the eventual claimant may all be different organisations.</a:t>
            </a:r>
            <a:endParaRPr lang="en-US" sz="15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40312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6708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10698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D4572A"/>
                </a:solidFill>
              </a:rPr>
              <a:t>RECENT INCIDENTS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786384"/>
            <a:ext cx="10698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3233A"/>
                </a:solidFill>
              </a:rPr>
              <a:t>The loss does not stay inside the victim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" y="1481328"/>
            <a:ext cx="10378440" cy="4160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228600" indent="-228600">
              <a:buSzPct val="100000"/>
              <a:buChar char="•"/>
            </a:pPr>
            <a:r>
              <a:rPr lang="en-US" sz="1810" dirty="0">
                <a:solidFill>
                  <a:srgbClr val="253044"/>
                </a:solidFill>
              </a:rPr>
              <a:t>Synnovis: the 2024 attack on an NHS pathology supplier disrupted more than 11,000 appointments and operations and illustrates critical-supplier concentration.</a:t>
            </a:r>
            <a:endParaRPr lang="en-US" sz="1810" dirty="0"/>
          </a:p>
          <a:p>
            <a:pPr marL="228600" indent="-228600">
              <a:buSzPct val="100000"/>
              <a:buChar char="•"/>
            </a:pPr>
            <a:r>
              <a:rPr lang="en-US" sz="1810" dirty="0">
                <a:solidFill>
                  <a:srgbClr val="253044"/>
                </a:solidFill>
              </a:rPr>
              <a:t>Jaguar Land Rover: the 2025 shutdown had a significant wider supply-chain impact; government support was expected to unlock up to £1.5bn of finance.</a:t>
            </a:r>
            <a:endParaRPr lang="en-US" sz="1810" dirty="0"/>
          </a:p>
          <a:p>
            <a:pPr marL="228600" indent="-228600">
              <a:buSzPct val="100000"/>
              <a:buChar char="•"/>
            </a:pPr>
            <a:r>
              <a:rPr lang="en-US" sz="1810" dirty="0">
                <a:solidFill>
                  <a:srgbClr val="253044"/>
                </a:solidFill>
              </a:rPr>
              <a:t>Advanced Computer Software: ransomware exposed personal information, disrupted healthcare services and resulted in a £3.07m ICO fine.</a:t>
            </a:r>
            <a:endParaRPr lang="en-US" sz="1810" dirty="0"/>
          </a:p>
          <a:p>
            <a:pPr marL="228600" indent="-228600">
              <a:buSzPct val="100000"/>
              <a:buChar char="•"/>
            </a:pPr>
            <a:r>
              <a:rPr lang="en-US" sz="1810" dirty="0">
                <a:solidFill>
                  <a:srgbClr val="253044"/>
                </a:solidFill>
              </a:rPr>
              <a:t>The recurring pattern is service disruption, customer and supplier loss, regulatory exposure and multiple potential insurance responses.</a:t>
            </a:r>
            <a:endParaRPr lang="en-US" sz="1810" dirty="0"/>
          </a:p>
        </p:txBody>
      </p:sp>
      <p:sp>
        <p:nvSpPr>
          <p:cNvPr id="5" name="Shape 3"/>
          <p:cNvSpPr/>
          <p:nvPr/>
        </p:nvSpPr>
        <p:spPr>
          <a:xfrm>
            <a:off x="804672" y="5833872"/>
            <a:ext cx="10561320" cy="502920"/>
          </a:xfrm>
          <a:prstGeom prst="rect">
            <a:avLst/>
          </a:prstGeom>
          <a:solidFill>
            <a:srgbClr val="FFF3ED"/>
          </a:solidFill>
          <a:ln w="12700">
            <a:solidFill>
              <a:srgbClr val="F0B89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950976" y="5943600"/>
            <a:ext cx="10241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D4572A"/>
                </a:solidFill>
              </a:rPr>
              <a:t>A single compromise can become a supply-chain, aggregation and contingent business interruption event.</a:t>
            </a:r>
            <a:endParaRPr lang="en-US" sz="15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40312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6708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10698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D4572A"/>
                </a:solidFill>
              </a:rPr>
              <a:t>EARLIER REPORTING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786384"/>
            <a:ext cx="10698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3233A"/>
                </a:solidFill>
              </a:rPr>
              <a:t>The clock changes when the incident matters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68680" y="1664208"/>
            <a:ext cx="1965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D4572A"/>
                </a:solidFill>
              </a:rPr>
              <a:t>24h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868680" y="2395728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3233A"/>
                </a:solidFill>
              </a:rPr>
              <a:t>Initial notification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3657600" y="1664208"/>
            <a:ext cx="1965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D4572A"/>
                </a:solidFill>
              </a:rPr>
              <a:t>72h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3657600" y="2395728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3233A"/>
                </a:solidFill>
              </a:rPr>
              <a:t>Fuller report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446520" y="1737360"/>
            <a:ext cx="19659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300" b="1" dirty="0">
                <a:solidFill>
                  <a:srgbClr val="D4572A"/>
                </a:solidFill>
              </a:rPr>
              <a:t>NCSC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6446520" y="2395728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3233A"/>
                </a:solidFill>
              </a:rPr>
              <a:t>Sighted with regulator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9144000" y="1810512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D4572A"/>
                </a:solidFill>
              </a:rPr>
              <a:t>CUSTOMERS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9052560" y="2359152"/>
            <a:ext cx="221284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3233A"/>
                </a:solidFill>
              </a:rPr>
              <a:t>Notification where likely affected for specified providers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841248" y="3182112"/>
            <a:ext cx="10378440" cy="1965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228600" indent="-228600">
              <a:buSzPct val="100000"/>
              <a:buChar char="•"/>
            </a:pPr>
            <a:r>
              <a:rPr lang="en-US" sz="1650" dirty="0">
                <a:solidFill>
                  <a:srgbClr val="253044"/>
                </a:solidFill>
              </a:rPr>
              <a:t>The reform is not simply ‘72 becomes 24’: harmful incidents may become reportable before the ultimate disruption occurs.</a:t>
            </a:r>
            <a:endParaRPr lang="en-US" sz="1650" dirty="0"/>
          </a:p>
          <a:p>
            <a:pPr marL="228600" indent="-228600">
              <a:buSzPct val="100000"/>
              <a:buChar char="•"/>
            </a:pPr>
            <a:r>
              <a:rPr lang="en-US" sz="1650" dirty="0">
                <a:solidFill>
                  <a:srgbClr val="253044"/>
                </a:solidFill>
              </a:rPr>
              <a:t>Customer notification requires organisations to identify whose systems or information are likely to have been affected.</a:t>
            </a:r>
            <a:endParaRPr lang="en-US" sz="1650" dirty="0"/>
          </a:p>
          <a:p>
            <a:pPr marL="228600" indent="-228600">
              <a:buSzPct val="100000"/>
              <a:buChar char="•"/>
            </a:pPr>
            <a:r>
              <a:rPr lang="en-US" sz="1650" dirty="0">
                <a:solidFill>
                  <a:srgbClr val="253044"/>
                </a:solidFill>
              </a:rPr>
              <a:t>The 24-hour clock makes authority, escalation, evidence capture and information-asset mapping incident-response capabilities.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40312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6708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10698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D4572A"/>
                </a:solidFill>
              </a:rPr>
              <a:t>THE DATA BLIND SPOT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786384"/>
            <a:ext cx="10698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3233A"/>
                </a:solidFill>
              </a:rPr>
              <a:t>Data does not mean personal data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" y="1481328"/>
            <a:ext cx="10378440" cy="4069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228600" indent="-228600">
              <a:buSzPct val="100000"/>
              <a:buChar char="•"/>
            </a:pPr>
            <a:r>
              <a:rPr lang="en-US" sz="1850" dirty="0">
                <a:solidFill>
                  <a:srgbClr val="253044"/>
                </a:solidFill>
              </a:rPr>
              <a:t>GDPR security focuses on personal-data processing and risks to individuals.</a:t>
            </a:r>
            <a:endParaRPr lang="en-US" sz="1850" dirty="0"/>
          </a:p>
          <a:p>
            <a:pPr marL="228600" indent="-228600">
              <a:buSzPct val="100000"/>
              <a:buChar char="•"/>
            </a:pPr>
            <a:r>
              <a:rPr lang="en-US" sz="1850" dirty="0">
                <a:solidFill>
                  <a:srgbClr val="253044"/>
                </a:solidFill>
              </a:rPr>
              <a:t>Cyber resilience is broader: systems may depend on operational, commercial, financial, technical, confidential and machine-generated information.</a:t>
            </a:r>
            <a:endParaRPr lang="en-US" sz="1850" dirty="0"/>
          </a:p>
          <a:p>
            <a:pPr marL="228600" indent="-228600">
              <a:buSzPct val="100000"/>
              <a:buChar char="•"/>
            </a:pPr>
            <a:r>
              <a:rPr lang="en-US" sz="1850" dirty="0">
                <a:solidFill>
                  <a:srgbClr val="253044"/>
                </a:solidFill>
              </a:rPr>
              <a:t>Organisations need to know what information they hold, where it is, whose it is, how it moves and which services depend upon it.</a:t>
            </a:r>
            <a:endParaRPr lang="en-US" sz="1850" dirty="0"/>
          </a:p>
          <a:p>
            <a:pPr marL="228600" indent="-228600">
              <a:buSzPct val="100000"/>
              <a:buChar char="•"/>
            </a:pPr>
            <a:r>
              <a:rPr lang="en-US" sz="1850" dirty="0">
                <a:solidFill>
                  <a:srgbClr val="253044"/>
                </a:solidFill>
              </a:rPr>
              <a:t>They must also know which suppliers, applications and AI systems can access or act upon that information.</a:t>
            </a:r>
            <a:endParaRPr lang="en-US" sz="1850" dirty="0"/>
          </a:p>
          <a:p>
            <a:pPr marL="228600" indent="-228600">
              <a:buSzPct val="100000"/>
              <a:buChar char="•"/>
            </a:pPr>
            <a:r>
              <a:rPr lang="en-US" sz="1850" dirty="0">
                <a:solidFill>
                  <a:srgbClr val="253044"/>
                </a:solidFill>
              </a:rPr>
              <a:t>Without that map, early regulatory reporting and affected-customer identification become guesswork.</a:t>
            </a:r>
            <a:endParaRPr lang="en-US" sz="1850" dirty="0"/>
          </a:p>
        </p:txBody>
      </p:sp>
      <p:sp>
        <p:nvSpPr>
          <p:cNvPr id="5" name="Shape 3"/>
          <p:cNvSpPr/>
          <p:nvPr/>
        </p:nvSpPr>
        <p:spPr>
          <a:xfrm>
            <a:off x="804672" y="5833872"/>
            <a:ext cx="10561320" cy="502920"/>
          </a:xfrm>
          <a:prstGeom prst="rect">
            <a:avLst/>
          </a:prstGeom>
          <a:solidFill>
            <a:srgbClr val="FFF3ED"/>
          </a:solidFill>
          <a:ln w="12700">
            <a:solidFill>
              <a:srgbClr val="F0B89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950976" y="5943600"/>
            <a:ext cx="10241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D4572A"/>
                </a:solidFill>
              </a:rPr>
              <a:t>GDPR mapped personal data; resilience must map the information on which the service depends.</a:t>
            </a:r>
            <a:endParaRPr lang="en-US" sz="15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40312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6708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10698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D4572A"/>
                </a:solidFill>
              </a:rPr>
              <a:t>AI SECURITY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786384"/>
            <a:ext cx="10698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3233A"/>
                </a:solidFill>
              </a:rPr>
              <a:t>Cyber security and AI security are not synonymous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" y="1481328"/>
            <a:ext cx="10378440" cy="4069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253044"/>
                </a:solidFill>
              </a:rPr>
              <a:t>Traditional cyber: an attacker defeats controls and obtains unauthorised access.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253044"/>
                </a:solidFill>
              </a:rPr>
              <a:t>Prompt injection: an attacker manipulates an AI system which may already have legitimate access.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253044"/>
                </a:solidFill>
              </a:rPr>
              <a:t>Rogue or misbehaving agent: the system acts outside intended boundaries while pursuing its objective, potentially without an external attacker.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253044"/>
                </a:solidFill>
              </a:rPr>
              <a:t>AI error: the system produces a defective output or decision without a conventional security compromise.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253044"/>
                </a:solidFill>
              </a:rPr>
              <a:t>AI governance must therefore control access, authority, behaviour, containment and auditability, not merely perimeter security.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804672" y="5833872"/>
            <a:ext cx="10561320" cy="502920"/>
          </a:xfrm>
          <a:prstGeom prst="rect">
            <a:avLst/>
          </a:prstGeom>
          <a:solidFill>
            <a:srgbClr val="FFF3ED"/>
          </a:solidFill>
          <a:ln w="12700">
            <a:solidFill>
              <a:srgbClr val="F0B89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950976" y="5943600"/>
            <a:ext cx="10241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D4572A"/>
                </a:solidFill>
              </a:rPr>
              <a:t>A system can be conventionally cyber-secure and still be AI-insecure.</a:t>
            </a:r>
            <a:endParaRPr lang="en-US" sz="15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40312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6708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10698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D4572A"/>
                </a:solidFill>
              </a:rPr>
              <a:t>ROGUE AGENTS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786384"/>
            <a:ext cx="10698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3233A"/>
                </a:solidFill>
              </a:rPr>
              <a:t>From reading information to taking action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" y="1444752"/>
            <a:ext cx="10378440" cy="427939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228600" indent="-228600">
              <a:buSzPct val="100000"/>
              <a:buChar char="•"/>
            </a:pPr>
            <a:r>
              <a:rPr lang="en-US" sz="1750" dirty="0">
                <a:solidFill>
                  <a:srgbClr val="253044"/>
                </a:solidFill>
              </a:rPr>
              <a:t>Agents can plan multi-step tasks, select tools and act across connected systems.</a:t>
            </a:r>
            <a:endParaRPr lang="en-US" sz="1750" dirty="0"/>
          </a:p>
          <a:p>
            <a:pPr marL="228600" indent="-228600">
              <a:buSzPct val="100000"/>
              <a:buChar char="•"/>
            </a:pPr>
            <a:r>
              <a:rPr lang="en-US" sz="1750" dirty="0">
                <a:solidFill>
                  <a:srgbClr val="253044"/>
                </a:solidFill>
              </a:rPr>
              <a:t>Over-broad combined permissions can create more effective authority than any single integration suggests.</a:t>
            </a:r>
            <a:endParaRPr lang="en-US" sz="1750" dirty="0"/>
          </a:p>
          <a:p>
            <a:pPr marL="228600" indent="-228600">
              <a:buSzPct val="100000"/>
              <a:buChar char="•"/>
            </a:pPr>
            <a:r>
              <a:rPr lang="en-US" sz="1750" dirty="0">
                <a:solidFill>
                  <a:srgbClr val="253044"/>
                </a:solidFill>
              </a:rPr>
              <a:t>A rogue-agent event may arise from prompt injection, poisoned tools or data, permission creep, goal misalignment or unpredictable behaviour.</a:t>
            </a:r>
            <a:endParaRPr lang="en-US" sz="1750" dirty="0"/>
          </a:p>
          <a:p>
            <a:pPr marL="228600" indent="-228600">
              <a:buSzPct val="100000"/>
              <a:buChar char="•"/>
            </a:pPr>
            <a:r>
              <a:rPr lang="en-US" sz="1750" dirty="0">
                <a:solidFill>
                  <a:srgbClr val="253044"/>
                </a:solidFill>
              </a:rPr>
              <a:t>Controls should include lifecycle-managed identity, least privilege, restricted tool access, human approval for high-impact actions, action-level logging and rapid revocation.</a:t>
            </a:r>
            <a:endParaRPr lang="en-US" sz="1750" dirty="0"/>
          </a:p>
          <a:p>
            <a:pPr marL="228600" indent="-228600">
              <a:buSzPct val="100000"/>
              <a:buChar char="•"/>
            </a:pPr>
            <a:r>
              <a:rPr lang="en-US" sz="1750" dirty="0">
                <a:solidFill>
                  <a:srgbClr val="253044"/>
                </a:solidFill>
              </a:rPr>
              <a:t>The key question is no longer only ‘Can the agent perform the task?’ but ‘Should it be allowed to perform each action, against which resource, and under whose authority?’</a:t>
            </a:r>
            <a:endParaRPr lang="en-US" sz="1750" dirty="0"/>
          </a:p>
        </p:txBody>
      </p:sp>
      <p:sp>
        <p:nvSpPr>
          <p:cNvPr id="5" name="Shape 3"/>
          <p:cNvSpPr/>
          <p:nvPr/>
        </p:nvSpPr>
        <p:spPr>
          <a:xfrm>
            <a:off x="804672" y="5833872"/>
            <a:ext cx="10561320" cy="502920"/>
          </a:xfrm>
          <a:prstGeom prst="rect">
            <a:avLst/>
          </a:prstGeom>
          <a:solidFill>
            <a:srgbClr val="FFF3ED"/>
          </a:solidFill>
          <a:ln w="12700">
            <a:solidFill>
              <a:srgbClr val="F0B89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950976" y="5943600"/>
            <a:ext cx="10241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D4572A"/>
                </a:solidFill>
              </a:rPr>
              <a:t>The attacker may not need to steal the keys if an autonomous system already holds them.</a:t>
            </a:r>
            <a:endParaRPr lang="en-US" sz="15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40312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6708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10698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D4572A"/>
                </a:solidFill>
              </a:rPr>
              <a:t>LIABILITY AND INSURANCE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786384"/>
            <a:ext cx="10698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3233A"/>
                </a:solidFill>
              </a:rPr>
              <a:t>The regulatory perimeter is not the liability perimeter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" y="1444752"/>
            <a:ext cx="10378440" cy="427939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228600" indent="-228600">
              <a:buSzPct val="100000"/>
              <a:buChar char="•"/>
            </a:pPr>
            <a:r>
              <a:rPr lang="en-US" sz="1750" dirty="0">
                <a:solidFill>
                  <a:srgbClr val="253044"/>
                </a:solidFill>
              </a:rPr>
              <a:t>The Bill does not itself regulate every business or automatically create a universal damages claim.</a:t>
            </a:r>
            <a:endParaRPr lang="en-US" sz="1750" dirty="0"/>
          </a:p>
          <a:p>
            <a:pPr marL="228600" indent="-228600">
              <a:buSzPct val="100000"/>
              <a:buChar char="•"/>
            </a:pPr>
            <a:r>
              <a:rPr lang="en-US" sz="1750" dirty="0">
                <a:solidFill>
                  <a:srgbClr val="253044"/>
                </a:solidFill>
              </a:rPr>
              <a:t>Businesses outside NIS remain exposed through contract, negligence, professional liability, confidentiality, data protection and sector-specific law.</a:t>
            </a:r>
            <a:endParaRPr lang="en-US" sz="1750" dirty="0"/>
          </a:p>
          <a:p>
            <a:pPr marL="228600" indent="-228600">
              <a:buSzPct val="100000"/>
              <a:buChar char="•"/>
            </a:pPr>
            <a:r>
              <a:rPr lang="en-US" sz="1750" dirty="0">
                <a:solidFill>
                  <a:srgbClr val="253044"/>
                </a:solidFill>
              </a:rPr>
              <a:t>Legislation, secondary rules, regulatory guidance and enforcement may contribute evidence of the reasonable security and resilience expected by courts.</a:t>
            </a:r>
            <a:endParaRPr lang="en-US" sz="1750" dirty="0"/>
          </a:p>
          <a:p>
            <a:pPr marL="228600" indent="-228600">
              <a:buSzPct val="100000"/>
              <a:buChar char="•"/>
            </a:pPr>
            <a:r>
              <a:rPr lang="en-US" sz="1750" dirty="0">
                <a:solidFill>
                  <a:srgbClr val="253044"/>
                </a:solidFill>
              </a:rPr>
              <a:t>The same incident can generate regulatory investigation, remediation, business interruption, customer claims and coverage disputes.</a:t>
            </a:r>
            <a:endParaRPr lang="en-US" sz="1750" dirty="0"/>
          </a:p>
          <a:p>
            <a:pPr marL="228600" indent="-228600">
              <a:buSzPct val="100000"/>
              <a:buChar char="•"/>
            </a:pPr>
            <a:r>
              <a:rPr lang="en-US" sz="1750" dirty="0">
                <a:solidFill>
                  <a:srgbClr val="253044"/>
                </a:solidFill>
              </a:rPr>
              <a:t>AI losses may present under cyber, Tech E&amp;O, PI, D&amp;O, EPLI, product or general liability wordings, depending on the facts and wording.</a:t>
            </a:r>
            <a:endParaRPr lang="en-US" sz="1750" dirty="0"/>
          </a:p>
        </p:txBody>
      </p:sp>
      <p:sp>
        <p:nvSpPr>
          <p:cNvPr id="5" name="Shape 3"/>
          <p:cNvSpPr/>
          <p:nvPr/>
        </p:nvSpPr>
        <p:spPr>
          <a:xfrm>
            <a:off x="804672" y="5833872"/>
            <a:ext cx="10561320" cy="502920"/>
          </a:xfrm>
          <a:prstGeom prst="rect">
            <a:avLst/>
          </a:prstGeom>
          <a:solidFill>
            <a:srgbClr val="FFF3ED"/>
          </a:solidFill>
          <a:ln w="12700">
            <a:solidFill>
              <a:srgbClr val="F0B89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950976" y="5943600"/>
            <a:ext cx="10241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D4572A"/>
                </a:solidFill>
              </a:rPr>
              <a:t>Today’s regulatory standard may become tomorrow’s liability yardstick.</a:t>
            </a:r>
            <a:endParaRPr lang="en-US" sz="15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40312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6708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10698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D4572A"/>
                </a:solidFill>
              </a:rPr>
              <a:t>READINESS AND UNDERWRITING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786384"/>
            <a:ext cx="10698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3233A"/>
                </a:solidFill>
              </a:rPr>
              <a:t>What boards, insureds and insurers should do now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" y="1444752"/>
            <a:ext cx="10378440" cy="4251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228600" indent="-228600">
              <a:buSzPct val="100000"/>
              <a:buChar char="•"/>
            </a:pPr>
            <a:r>
              <a:rPr lang="en-US" sz="1780" dirty="0">
                <a:solidFill>
                  <a:srgbClr val="253044"/>
                </a:solidFill>
              </a:rPr>
              <a:t>Map critical systems, information assets, AI systems, data centres, MSPs and critical suppliers.</a:t>
            </a:r>
            <a:endParaRPr lang="en-US" sz="1780" dirty="0"/>
          </a:p>
          <a:p>
            <a:pPr marL="228600" indent="-228600">
              <a:buSzPct val="100000"/>
              <a:buChar char="•"/>
            </a:pPr>
            <a:r>
              <a:rPr lang="en-US" sz="1780" dirty="0">
                <a:solidFill>
                  <a:srgbClr val="253044"/>
                </a:solidFill>
              </a:rPr>
              <a:t>For each agent, define identity, permitted data, tools, authority, human approval points, monitoring, containment and audit trail.</a:t>
            </a:r>
            <a:endParaRPr lang="en-US" sz="1780" dirty="0"/>
          </a:p>
          <a:p>
            <a:pPr marL="228600" indent="-228600">
              <a:buSzPct val="100000"/>
              <a:buChar char="•"/>
            </a:pPr>
            <a:r>
              <a:rPr lang="en-US" sz="1780" dirty="0">
                <a:solidFill>
                  <a:srgbClr val="253044"/>
                </a:solidFill>
              </a:rPr>
              <a:t>Rehearse the first 24 hours: classification, privilege, regulator/NCSC notification, customer communication and insurer notice.</a:t>
            </a:r>
            <a:endParaRPr lang="en-US" sz="1780" dirty="0"/>
          </a:p>
          <a:p>
            <a:pPr marL="228600" indent="-228600">
              <a:buSzPct val="100000"/>
              <a:buChar char="•"/>
            </a:pPr>
            <a:r>
              <a:rPr lang="en-US" sz="1780" dirty="0">
                <a:solidFill>
                  <a:srgbClr val="253044"/>
                </a:solidFill>
              </a:rPr>
              <a:t>Review supplier contracts for incident cooperation, evidence access, reporting speed, audit rights, indemnities and liability caps.</a:t>
            </a:r>
            <a:endParaRPr lang="en-US" sz="1780" dirty="0"/>
          </a:p>
          <a:p>
            <a:pPr marL="228600" indent="-228600">
              <a:buSzPct val="100000"/>
              <a:buChar char="•"/>
            </a:pPr>
            <a:r>
              <a:rPr lang="en-US" sz="1780" dirty="0">
                <a:solidFill>
                  <a:srgbClr val="253044"/>
                </a:solidFill>
              </a:rPr>
              <a:t>Review proposal forms and policy wordings: AI exposure may already be insured without having been identified, understood, underwritten or priced as AI risk.</a:t>
            </a:r>
            <a:endParaRPr lang="en-US" sz="1780" dirty="0"/>
          </a:p>
        </p:txBody>
      </p:sp>
      <p:sp>
        <p:nvSpPr>
          <p:cNvPr id="5" name="Shape 3"/>
          <p:cNvSpPr/>
          <p:nvPr/>
        </p:nvSpPr>
        <p:spPr>
          <a:xfrm>
            <a:off x="804672" y="5833872"/>
            <a:ext cx="10561320" cy="502920"/>
          </a:xfrm>
          <a:prstGeom prst="rect">
            <a:avLst/>
          </a:prstGeom>
          <a:solidFill>
            <a:srgbClr val="FFF3ED"/>
          </a:solidFill>
          <a:ln w="12700">
            <a:solidFill>
              <a:srgbClr val="F0B89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950976" y="5943600"/>
            <a:ext cx="10241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D4572A"/>
                </a:solidFill>
              </a:rPr>
              <a:t>Do not wait for an incident to discover that the organisation cannot map, report, contain, prove or recover.</a:t>
            </a:r>
            <a:endParaRPr lang="en-US" sz="15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40312" y="650138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67085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House style">
  <a:themeElements>
    <a:clrScheme name="Clyde &amp; Co Teal">
      <a:dk1>
        <a:srgbClr val="53565A"/>
      </a:dk1>
      <a:lt1>
        <a:srgbClr val="FFFFFF"/>
      </a:lt1>
      <a:dk2>
        <a:srgbClr val="00677F"/>
      </a:dk2>
      <a:lt2>
        <a:srgbClr val="3389A0"/>
      </a:lt2>
      <a:accent1>
        <a:srgbClr val="66A7B8"/>
      </a:accent1>
      <a:accent2>
        <a:srgbClr val="CCE2E7"/>
      </a:accent2>
      <a:accent3>
        <a:srgbClr val="E6F0F3"/>
      </a:accent3>
      <a:accent4>
        <a:srgbClr val="D7D8D9"/>
      </a:accent4>
      <a:accent5>
        <a:srgbClr val="EBEBEC"/>
      </a:accent5>
      <a:accent6>
        <a:srgbClr val="840B55"/>
      </a:accent6>
      <a:hlink>
        <a:srgbClr val="00677F"/>
      </a:hlink>
      <a:folHlink>
        <a:srgbClr val="00677F"/>
      </a:folHlink>
    </a:clrScheme>
    <a:fontScheme name="Clyde &amp; Co.">
      <a:majorFont>
        <a:latin typeface="Caecilia LT Std Light"/>
        <a:ea typeface=""/>
        <a:cs typeface=""/>
      </a:majorFont>
      <a:minorFont>
        <a:latin typeface="Caecilia LT Std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4445">
          <a:solidFill>
            <a:schemeClr val="tx1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House style presentation (teal)" id="{673545F0-383E-4300-84B1-F71F6D3274EF}" vid="{B4BBA844-C059-45FC-9FE0-82432273EFF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</TotalTime>
  <Words>1598</Words>
  <Application>Microsoft Office PowerPoint</Application>
  <PresentationFormat>Widescreen</PresentationFormat>
  <Paragraphs>104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.AppleSystemUIFont</vt:lpstr>
      <vt:lpstr>Aptos</vt:lpstr>
      <vt:lpstr>Arial</vt:lpstr>
      <vt:lpstr>Caecilia LT Std Light</vt:lpstr>
      <vt:lpstr>Caecilia LT Std Roman</vt:lpstr>
      <vt:lpstr>Constantia</vt:lpstr>
      <vt:lpstr>LucidaGrande</vt:lpstr>
      <vt:lpstr>Segoe UI</vt:lpstr>
      <vt:lpstr>Office Theme</vt:lpstr>
      <vt:lpstr>House style</vt:lpstr>
      <vt:lpstr>           The End of ‘Best Efforts’ Cyber - Cyber Security and Resilience Bill  Regulation • AI security • rogue agents • liability • insurance   Nick Gibbons, Legal Director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Clyde and 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End of 'Best Efforts' Cyber</dc:title>
  <dc:subject>Cyber Security and Resilience Bill, AI security and insurance</dc:subject>
  <dc:creator>Gibbons, Nick</dc:creator>
  <cp:lastModifiedBy>Brian Groves</cp:lastModifiedBy>
  <cp:revision>3</cp:revision>
  <dcterms:created xsi:type="dcterms:W3CDTF">2026-10-19T22:34:34Z</dcterms:created>
  <dcterms:modified xsi:type="dcterms:W3CDTF">2026-10-23T07:24:15Z</dcterms:modified>
</cp:coreProperties>
</file>